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73" r:id="rId3"/>
    <p:sldId id="274" r:id="rId4"/>
    <p:sldId id="275" r:id="rId5"/>
    <p:sldId id="279" r:id="rId6"/>
    <p:sldId id="276" r:id="rId7"/>
    <p:sldId id="277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2127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4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0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9824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01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83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5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63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0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8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4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4" pos="456">
          <p15:clr>
            <a:srgbClr val="F26B43"/>
          </p15:clr>
        </p15:guide>
        <p15:guide id="5" pos="3192">
          <p15:clr>
            <a:srgbClr val="F26B43"/>
          </p15:clr>
        </p15:guide>
        <p15:guide id="6" pos="4488">
          <p15:clr>
            <a:srgbClr val="F26B43"/>
          </p15:clr>
        </p15:guide>
        <p15:guide id="7" orient="horz" pos="648">
          <p15:clr>
            <a:srgbClr val="F26B43"/>
          </p15:clr>
        </p15:guide>
        <p15:guide id="8" pos="648">
          <p15:clr>
            <a:srgbClr val="F26B43"/>
          </p15:clr>
        </p15:guide>
        <p15:guide id="9" pos="96">
          <p15:clr>
            <a:srgbClr val="F26B43"/>
          </p15:clr>
        </p15:guide>
        <p15:guide id="10" orient="horz" pos="96">
          <p15:clr>
            <a:srgbClr val="F26B43"/>
          </p15:clr>
        </p15:guide>
        <p15:guide id="11" pos="7032">
          <p15:clr>
            <a:srgbClr val="F26B43"/>
          </p15:clr>
        </p15:guide>
        <p15:guide id="13" pos="7584">
          <p15:clr>
            <a:srgbClr val="F26B43"/>
          </p15:clr>
        </p15:guide>
        <p15:guide id="14" orient="horz" pos="4224">
          <p15:clr>
            <a:srgbClr val="F26B43"/>
          </p15:clr>
        </p15:guide>
        <p15:guide id="16" orient="horz" pos="36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91E377-3C4E-4C42-B42C-858169F3A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11C6A-4C30-DAB5-5C72-AAE07FB007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t="13683" r="-2" b="2043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2455401" y="1066800"/>
            <a:ext cx="7619932" cy="2751661"/>
          </a:xfrm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Welcome to SoulCure: Pioneering Health Therapy Services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163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58860B5-4C8B-4A85-9C61-6C38237AA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C88D8DB-F336-4940-A141-657B45C9F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Spa setting of candles">
            <a:extLst>
              <a:ext uri="{FF2B5EF4-FFF2-40B4-BE49-F238E27FC236}">
                <a16:creationId xmlns:a16="http://schemas.microsoft.com/office/drawing/2014/main" id="{7BA4BDFF-86C8-4EF5-84A2-DF4B813C00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t="5688" b="9726"/>
          <a:stretch/>
        </p:blipFill>
        <p:spPr>
          <a:xfrm>
            <a:off x="20" y="0"/>
            <a:ext cx="12191980" cy="6857991"/>
          </a:xfrm>
          <a:prstGeom prst="rect">
            <a:avLst/>
          </a:prstGeom>
        </p:spPr>
      </p:pic>
      <p:sp>
        <p:nvSpPr>
          <p:cNvPr id="26" name="Rectangle 5">
            <a:extLst>
              <a:ext uri="{FF2B5EF4-FFF2-40B4-BE49-F238E27FC236}">
                <a16:creationId xmlns:a16="http://schemas.microsoft.com/office/drawing/2014/main" id="{59F0F49B-3281-41C6-B073-D00425151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1" y="1028406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424940" y="1700294"/>
            <a:ext cx="3246119" cy="260800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Revolutionizing Healthcare Therapeutic Services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463540" y="1028406"/>
            <a:ext cx="6525260" cy="4800600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lvl="0" algn="just"/>
            <a:r>
              <a:rPr lang="en-US" sz="2400" dirty="0">
                <a:solidFill>
                  <a:schemeClr val="bg1"/>
                </a:solidFill>
              </a:rPr>
              <a:t>Our primary mission is to provide individuals with the finest care to facilitate physical and emotional healing. SoulCure is a comprehensive platform offering a diverse range of therapeutic techniques designed to foster holistic well-being. Our array of therapeutic modalities, including music therapy, family therapy, and medication management, addresses various facets of health, enhancing overall wellness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D2492B2-B8B7-4A51-ABA9-EB4480F77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9" y="4550150"/>
            <a:ext cx="867485" cy="115439"/>
            <a:chOff x="8910933" y="1861308"/>
            <a:chExt cx="867485" cy="11543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E25C357-E66E-42A1-A409-1235486B5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6318FBB-DA09-4FF6-B480-C513819F1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67E98EC-5AA4-4A5A-9F6D-20968E3A5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30DE9CB-4267-487A-915E-5665607E9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237361B-A61F-4EEA-8554-10DEFF0AB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BBC8A6A-A883-4F9C-82BA-607223F36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234343E-05EC-4327-BA72-FD68FF049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68594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158E38A4-F699-490C-8D1F-E8AD332D9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39C6AAB-48AC-41A3-95C2-6BF83715D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620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081" y="159026"/>
            <a:ext cx="7313839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77426" y="1058333"/>
            <a:ext cx="5465148" cy="954451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Key Stakeholders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16467" y="2732545"/>
            <a:ext cx="6815665" cy="3232826"/>
          </a:xfrm>
        </p:spPr>
        <p:txBody>
          <a:bodyPr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b="1" dirty="0"/>
              <a:t>Administrator:  </a:t>
            </a:r>
            <a:r>
              <a:rPr lang="en-US" dirty="0"/>
              <a:t>The central authority responsible for upholding the platform's integrity and performance, ensuring a seamless and secure user experience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Therapist: </a:t>
            </a:r>
            <a:r>
              <a:rPr lang="en-US" dirty="0"/>
              <a:t>Highly-trained professionals offering counselling and mental health support to individuals in need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Clients:</a:t>
            </a:r>
            <a:r>
              <a:rPr lang="en-US" dirty="0"/>
              <a:t> Individuals seeking therapy and assistance for their mental and emotional well-being, grappling with diverse life challenges</a:t>
            </a:r>
          </a:p>
        </p:txBody>
      </p:sp>
      <p:pic>
        <p:nvPicPr>
          <p:cNvPr id="6" name="Picture 5" descr="Doctor using digital tablet in a hospital corridor">
            <a:extLst>
              <a:ext uri="{FF2B5EF4-FFF2-40B4-BE49-F238E27FC236}">
                <a16:creationId xmlns:a16="http://schemas.microsoft.com/office/drawing/2014/main" id="{C12D9DC7-0773-1EDD-AED8-ED3146F1E8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45125" r="10374" b="-1"/>
          <a:stretch/>
        </p:blipFill>
        <p:spPr>
          <a:xfrm>
            <a:off x="7620000" y="10"/>
            <a:ext cx="4572000" cy="685799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73091F1-AA5A-47C6-9502-D5870A72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76258" y="2320171"/>
            <a:ext cx="867485" cy="115439"/>
            <a:chOff x="8910933" y="1861308"/>
            <a:chExt cx="867485" cy="115439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8085C4F7-6E91-4DF6-BB01-A46132BC3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5476588-B9AD-4662-A085-8E4D91493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CDB34B3-D348-476E-BE7F-1139370F4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590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7804E36-6605-4C15-AE05-652814944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60D5C27-8D3C-4B26-892C-65D34D694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9" cy="687251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2703459-5B5E-4B0D-999D-DB8565B7F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4561" y="159026"/>
            <a:ext cx="5798876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in in a map">
            <a:extLst>
              <a:ext uri="{FF2B5EF4-FFF2-40B4-BE49-F238E27FC236}">
                <a16:creationId xmlns:a16="http://schemas.microsoft.com/office/drawing/2014/main" id="{8068A643-683A-2938-8EDF-26E7B0CE6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31" r="20631"/>
          <a:stretch/>
        </p:blipFill>
        <p:spPr>
          <a:xfrm>
            <a:off x="19" y="10"/>
            <a:ext cx="6095981" cy="6872504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933450" y="812800"/>
            <a:ext cx="4229100" cy="4753429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Functionalities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544733" y="1515541"/>
            <a:ext cx="5308599" cy="35214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2400" b="1" dirty="0"/>
              <a:t>User Profile Management: </a:t>
            </a:r>
            <a:r>
              <a:rPr lang="en-US" sz="2400" dirty="0"/>
              <a:t>Create and maintain user profiles with ease</a:t>
            </a:r>
          </a:p>
          <a:p>
            <a:pPr lvl="0">
              <a:lnSpc>
                <a:spcPct val="100000"/>
              </a:lnSpc>
            </a:pPr>
            <a:r>
              <a:rPr lang="en-US" sz="2400" b="1" dirty="0"/>
              <a:t>Dynamic Search: </a:t>
            </a:r>
            <a:r>
              <a:rPr lang="en-US" sz="2400" dirty="0"/>
              <a:t>A powerful search feature for discovering the right therapist</a:t>
            </a:r>
          </a:p>
          <a:p>
            <a:pPr lvl="0">
              <a:lnSpc>
                <a:spcPct val="100000"/>
              </a:lnSpc>
            </a:pPr>
            <a:r>
              <a:rPr lang="en-US" sz="2400" b="1" dirty="0"/>
              <a:t>Appointment Booking: </a:t>
            </a:r>
            <a:r>
              <a:rPr lang="en-US" sz="2400" dirty="0"/>
              <a:t>Schedule appointments effortlessly</a:t>
            </a:r>
          </a:p>
          <a:p>
            <a:pPr lvl="0">
              <a:lnSpc>
                <a:spcPct val="100000"/>
              </a:lnSpc>
            </a:pPr>
            <a:r>
              <a:rPr lang="en-US" sz="2400" b="1" dirty="0"/>
              <a:t>Payment Processing: </a:t>
            </a:r>
            <a:r>
              <a:rPr lang="en-US" sz="2400" dirty="0"/>
              <a:t>Secure and seamless payment transactions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653FA49-39A3-4265-8670-1CC425A6E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7" y="5850470"/>
            <a:ext cx="867485" cy="115439"/>
            <a:chOff x="8910933" y="1861308"/>
            <a:chExt cx="867485" cy="11543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4DC43A9D-6FE6-4C0D-8F62-BE6F97205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A21C79E-831C-44CF-B6A5-1677130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1E9E6F4-D7E6-42EA-9D33-18D653D1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98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158E38A4-F699-490C-8D1F-E8AD332D9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39C6AAB-48AC-41A3-95C2-6BF83715D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620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081" y="159026"/>
            <a:ext cx="7313839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77426" y="723901"/>
            <a:ext cx="5465148" cy="1288884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Key Functionalities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829733" y="2536916"/>
            <a:ext cx="6307667" cy="35971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 algn="ctr">
              <a:lnSpc>
                <a:spcPct val="100000"/>
              </a:lnSpc>
            </a:pPr>
            <a:endParaRPr lang="en-US" sz="1800" dirty="0"/>
          </a:p>
          <a:p>
            <a:pPr lvl="0">
              <a:lnSpc>
                <a:spcPct val="100000"/>
              </a:lnSpc>
            </a:pPr>
            <a:r>
              <a:rPr lang="en-US" b="1" dirty="0"/>
              <a:t>View Appointments: </a:t>
            </a:r>
            <a:r>
              <a:rPr lang="en-US" dirty="0"/>
              <a:t>Monitor and manage your appointment schedules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AI Yoga Assistant</a:t>
            </a:r>
            <a:r>
              <a:rPr lang="en-US" dirty="0"/>
              <a:t>: Advanced AI to guide your yoga practice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Leave Management</a:t>
            </a:r>
            <a:r>
              <a:rPr lang="en-US" dirty="0"/>
              <a:t>: Streamlined process for therapist leave requests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Interactive Chatbot</a:t>
            </a:r>
            <a:r>
              <a:rPr lang="en-US" dirty="0"/>
              <a:t>: Get quick answers to your questions</a:t>
            </a:r>
          </a:p>
          <a:p>
            <a:pPr lvl="0">
              <a:lnSpc>
                <a:spcPct val="100000"/>
              </a:lnSpc>
            </a:pPr>
            <a:r>
              <a:rPr lang="en-US" b="1" dirty="0"/>
              <a:t>Notification Alerts</a:t>
            </a:r>
            <a:r>
              <a:rPr lang="en-US" dirty="0"/>
              <a:t>: Receive updates via WhatsApp and Email</a:t>
            </a:r>
          </a:p>
        </p:txBody>
      </p:sp>
      <p:pic>
        <p:nvPicPr>
          <p:cNvPr id="6" name="Picture 5" descr="Pin in a map">
            <a:extLst>
              <a:ext uri="{FF2B5EF4-FFF2-40B4-BE49-F238E27FC236}">
                <a16:creationId xmlns:a16="http://schemas.microsoft.com/office/drawing/2014/main" id="{8068A643-683A-2938-8EDF-26E7B0CE6E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" r="55544" b="-313"/>
          <a:stretch/>
        </p:blipFill>
        <p:spPr>
          <a:xfrm>
            <a:off x="7620000" y="10"/>
            <a:ext cx="4571938" cy="6879414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073091F1-AA5A-47C6-9502-D5870A72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76258" y="2320171"/>
            <a:ext cx="867485" cy="115439"/>
            <a:chOff x="8910933" y="1861308"/>
            <a:chExt cx="867485" cy="115439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085C4F7-6E91-4DF6-BB01-A46132BC3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5476588-B9AD-4662-A085-8E4D91493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CDB34B3-D348-476E-BE7F-1139370F4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2201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B7804E36-6605-4C15-AE05-652814944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60D5C27-8D3C-4B26-892C-65D34D694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9" cy="687251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2703459-5B5E-4B0D-999D-DB8565B7F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4561" y="159026"/>
            <a:ext cx="5798876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Vintage bulbs with one on">
            <a:extLst>
              <a:ext uri="{FF2B5EF4-FFF2-40B4-BE49-F238E27FC236}">
                <a16:creationId xmlns:a16="http://schemas.microsoft.com/office/drawing/2014/main" id="{5A139858-9125-258B-5573-1D933BD281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1000"/>
          </a:blip>
          <a:srcRect l="28433" r="12579" b="-2"/>
          <a:stretch/>
        </p:blipFill>
        <p:spPr>
          <a:xfrm>
            <a:off x="18" y="10"/>
            <a:ext cx="6095981" cy="6872504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293650" y="2743200"/>
            <a:ext cx="5422138" cy="3958613"/>
          </a:xfrm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Cutting-Edge Technologies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6476999" y="1236134"/>
            <a:ext cx="5503333" cy="4335208"/>
          </a:xfrm>
        </p:spPr>
        <p:txBody>
          <a:bodyPr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 sz="1700" b="1" dirty="0"/>
              <a:t>Web Development Tools: </a:t>
            </a:r>
            <a:r>
              <a:rPr lang="en-US" sz="1700" dirty="0"/>
              <a:t>Employing HTML, CSS, Bootstrap, JavaScript, jQuery, and AJAX to craft an interactive and engaging user interface</a:t>
            </a:r>
          </a:p>
          <a:p>
            <a:pPr lvl="0">
              <a:lnSpc>
                <a:spcPct val="100000"/>
              </a:lnSpc>
            </a:pPr>
            <a:r>
              <a:rPr lang="en-US" sz="1700" b="1" dirty="0"/>
              <a:t>Backend Framework: </a:t>
            </a:r>
            <a:r>
              <a:rPr lang="en-US" sz="1700" dirty="0"/>
              <a:t>Utilizing Django to facilitate smooth communication between the front-end and back-end components</a:t>
            </a:r>
            <a:endParaRPr lang="en-US" sz="1700" b="1" dirty="0"/>
          </a:p>
          <a:p>
            <a:pPr lvl="0">
              <a:lnSpc>
                <a:spcPct val="100000"/>
              </a:lnSpc>
            </a:pPr>
            <a:r>
              <a:rPr lang="en-US" sz="1700" b="1" dirty="0"/>
              <a:t>Database Management Systems</a:t>
            </a:r>
            <a:r>
              <a:rPr lang="en-US" sz="1700" dirty="0"/>
              <a:t>: Leveraging the secure and efficient features of SQLite for local development and testing, ensuring seamless data management</a:t>
            </a:r>
          </a:p>
          <a:p>
            <a:pPr lvl="0">
              <a:lnSpc>
                <a:spcPct val="100000"/>
              </a:lnSpc>
            </a:pPr>
            <a:r>
              <a:rPr lang="en-US" sz="1700" b="1" dirty="0"/>
              <a:t>Computer Vision</a:t>
            </a:r>
            <a:r>
              <a:rPr lang="en-US" sz="1700" dirty="0"/>
              <a:t>: Implementing computer vision technology to analyze and interpret visual data during yoga sessions</a:t>
            </a:r>
          </a:p>
          <a:p>
            <a:pPr lvl="0">
              <a:lnSpc>
                <a:spcPct val="100000"/>
              </a:lnSpc>
            </a:pPr>
            <a:r>
              <a:rPr lang="en-US" sz="1700" b="1" dirty="0"/>
              <a:t>Keras Deep Learning</a:t>
            </a:r>
            <a:r>
              <a:rPr lang="en-US" sz="1700" dirty="0"/>
              <a:t>: Utilizing the Keras framework to develop and train neural networks for our AI yoga assistant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653FA49-39A3-4265-8670-1CC425A6E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10257" y="5850470"/>
            <a:ext cx="867485" cy="115439"/>
            <a:chOff x="8910933" y="1861308"/>
            <a:chExt cx="867485" cy="115439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DC43A9D-6FE6-4C0D-8F62-BE6F97205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A21C79E-831C-44CF-B6A5-1677130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1E9E6F4-D7E6-42EA-9D33-18D653D1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6833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" name="Rectangle 103">
            <a:extLst>
              <a:ext uri="{FF2B5EF4-FFF2-40B4-BE49-F238E27FC236}">
                <a16:creationId xmlns:a16="http://schemas.microsoft.com/office/drawing/2014/main" id="{158E38A4-F699-490C-8D1F-E8AD332D9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939C6AAB-48AC-41A3-95C2-6BF83715D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620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6EE861B-7D2F-4B7C-A6E3-5937E81B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081" y="159026"/>
            <a:ext cx="7313839" cy="65427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77426" y="723901"/>
            <a:ext cx="5465148" cy="12888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cap="all" spc="39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Future Horizons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1077426" y="2732545"/>
            <a:ext cx="5465149" cy="323282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latin typeface="Calibri"/>
                <a:ea typeface="Calibri"/>
                <a:cs typeface="Calibri"/>
              </a:rPr>
              <a:t>SoulCure envisions an exciting future with opportunities for growth and innovation, including: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</a:rPr>
              <a:t>Expand therapy offerings (music therapy, art therapy, etc.)</a:t>
            </a:r>
            <a:endParaRPr lang="en-US" sz="18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</a:rPr>
              <a:t>Integration of Emotion Based Music Therapy</a:t>
            </a:r>
            <a:endParaRPr lang="en-US" sz="18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</a:rPr>
              <a:t>Enhancing personalization through sentiment analysis</a:t>
            </a:r>
            <a:endParaRPr lang="en-US" sz="18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</a:rPr>
              <a:t>Enabling doctor consultations and remote patient monitoring</a:t>
            </a:r>
            <a:endParaRPr lang="en-US" sz="18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Calibri"/>
                <a:ea typeface="Calibri"/>
                <a:cs typeface="Calibri"/>
              </a:rPr>
              <a:t>Introduction of subscription models and bundled packages for added value.</a:t>
            </a:r>
            <a:endParaRPr lang="en-US" sz="1800" dirty="0"/>
          </a:p>
          <a:p>
            <a:pPr lvl="0" algn="ctr"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6" name="Picture 5" descr="Doctor using touchscreen computer monitor to view a microscope slide">
            <a:extLst>
              <a:ext uri="{FF2B5EF4-FFF2-40B4-BE49-F238E27FC236}">
                <a16:creationId xmlns:a16="http://schemas.microsoft.com/office/drawing/2014/main" id="{11CB88E8-CA56-E7BD-21A5-9505B4A61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9562" r="35937" b="-1"/>
          <a:stretch/>
        </p:blipFill>
        <p:spPr>
          <a:xfrm>
            <a:off x="7620000" y="10"/>
            <a:ext cx="4572000" cy="6857990"/>
          </a:xfrm>
          <a:prstGeom prst="rect">
            <a:avLst/>
          </a:prstGeom>
        </p:spPr>
      </p:pic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73091F1-AA5A-47C6-9502-D5870A72D5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76258" y="2320171"/>
            <a:ext cx="867485" cy="115439"/>
            <a:chOff x="8910933" y="1861308"/>
            <a:chExt cx="867485" cy="115439"/>
          </a:xfrm>
        </p:grpSpPr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085C4F7-6E91-4DF6-BB01-A46132BC35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5476588-B9AD-4662-A085-8E4D91493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BCDB34B3-D348-476E-BE7F-1139370F4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1235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AB7CFDD-E67B-4078-9BD0-D09D4200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91E377-3C4E-4C42-B42C-858169F3A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ild using hand sanitizer">
            <a:extLst>
              <a:ext uri="{FF2B5EF4-FFF2-40B4-BE49-F238E27FC236}">
                <a16:creationId xmlns:a16="http://schemas.microsoft.com/office/drawing/2014/main" id="{AB311C6A-4C30-DAB5-5C72-AAE07FB007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33" b="7833"/>
          <a:stretch/>
        </p:blipFill>
        <p:spPr>
          <a:xfrm>
            <a:off x="-1" y="1"/>
            <a:ext cx="12192001" cy="6857999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-2316" y="1785871"/>
            <a:ext cx="12198575" cy="2077328"/>
          </a:xfrm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txBody>
          <a:bodyPr anchor="b">
            <a:normAutofit/>
          </a:bodyPr>
          <a:lstStyle/>
          <a:p>
            <a:r>
              <a:rPr lang="en-US" sz="20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mbo"/>
                <a:ea typeface="Calibri"/>
                <a:cs typeface="Calibri"/>
              </a:rPr>
              <a:t>SoulCure: Your Path to Holistic Healing and Well-being.</a:t>
            </a:r>
            <a:endParaRPr lang="en-US" sz="20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B7537E-7B93-4306-B9DF-4CD583E0AA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3748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0AB796C-11E6-468E-9C0D-38940D8E2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FC9ACE4-DF02-4B56-B482-DDAD2EC09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99CC309-9401-4122-8206-A304650EF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3582683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LightSeed_2SEEDS">
      <a:dk1>
        <a:srgbClr val="000000"/>
      </a:dk1>
      <a:lt1>
        <a:srgbClr val="FFFFFF"/>
      </a:lt1>
      <a:dk2>
        <a:srgbClr val="412D24"/>
      </a:dk2>
      <a:lt2>
        <a:srgbClr val="E8E6E2"/>
      </a:lt2>
      <a:accent1>
        <a:srgbClr val="778FC1"/>
      </a:accent1>
      <a:accent2>
        <a:srgbClr val="73ABBF"/>
      </a:accent2>
      <a:accent3>
        <a:srgbClr val="9690CC"/>
      </a:accent3>
      <a:accent4>
        <a:srgbClr val="C17779"/>
      </a:accent4>
      <a:accent5>
        <a:srgbClr val="C4997D"/>
      </a:accent5>
      <a:accent6>
        <a:srgbClr val="B1A46D"/>
      </a:accent6>
      <a:hlink>
        <a:srgbClr val="938159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384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Bembo</vt:lpstr>
      <vt:lpstr>Calibri</vt:lpstr>
      <vt:lpstr>AdornVTI</vt:lpstr>
      <vt:lpstr>Welcome to SoulCure: Pioneering Health Therapy Services</vt:lpstr>
      <vt:lpstr>Revolutionizing Healthcare Therapeutic Services</vt:lpstr>
      <vt:lpstr>Key Stakeholders</vt:lpstr>
      <vt:lpstr>Key Functionalities</vt:lpstr>
      <vt:lpstr>Key Functionalities</vt:lpstr>
      <vt:lpstr>Cutting-Edge Technologies</vt:lpstr>
      <vt:lpstr>Future Horizons</vt:lpstr>
      <vt:lpstr>SoulCure: Your Path to Holistic Healing and Well-being.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Amal Raj</cp:lastModifiedBy>
  <cp:revision>83</cp:revision>
  <dcterms:created xsi:type="dcterms:W3CDTF">2023-10-24T15:09:12Z</dcterms:created>
  <dcterms:modified xsi:type="dcterms:W3CDTF">2023-10-24T18:37:06Z</dcterms:modified>
</cp:coreProperties>
</file>